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</p:sldIdLst>
  <p:sldSz cy="5143500" cx="9144000"/>
  <p:notesSz cx="6858000" cy="9144000"/>
  <p:embeddedFontLst>
    <p:embeddedFont>
      <p:font typeface="Roboto"/>
      <p:regular r:id="rId24"/>
      <p:bold r:id="rId25"/>
      <p:italic r:id="rId26"/>
      <p:boldItalic r:id="rId2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CBA435B3-7855-44BE-98F1-BB76010E6DEB}">
  <a:tblStyle styleId="{CBA435B3-7855-44BE-98F1-BB76010E6DE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font" Target="fonts/Roboto-regular.fntdata"/><Relationship Id="rId23" Type="http://schemas.openxmlformats.org/officeDocument/2006/relationships/slide" Target="slides/slide1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font" Target="fonts/Roboto-italic.fntdata"/><Relationship Id="rId25" Type="http://schemas.openxmlformats.org/officeDocument/2006/relationships/font" Target="fonts/Roboto-bold.fntdata"/><Relationship Id="rId27" Type="http://schemas.openxmlformats.org/officeDocument/2006/relationships/font" Target="fonts/Roboto-boldItalic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12b016186a3_1_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12b016186a3_1_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12b25488d1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12b25488d1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12b016186a3_1_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12b016186a3_1_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12b016186a3_1_1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12b016186a3_1_1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12b016186a3_1_10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12b016186a3_1_1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12b016186a3_1_1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Google Shape;188;g12b016186a3_1_1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12b016186a3_1_1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12b016186a3_1_1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12b016186a3_1_1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Google Shape;206;g12b016186a3_1_1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12b016186a3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12b016186a3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12b016186a3_0_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12b016186a3_0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12b016186a3_1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12b016186a3_1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12b016186a3_1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12b016186a3_1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12b016186a3_1_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12b016186a3_1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12b016186a3_1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12b016186a3_1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12b016186a3_1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12b016186a3_1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12b016186a3_1_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12b016186a3_1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Relationship Id="rId4" Type="http://schemas.openxmlformats.org/officeDocument/2006/relationships/image" Target="../media/image12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Relationship Id="rId4" Type="http://schemas.openxmlformats.org/officeDocument/2006/relationships/hyperlink" Target="https://www.statista.com/statistics/286210/online-news-newspapers-and-magazine-consumption-in-great-britain/" TargetMode="External"/><Relationship Id="rId5" Type="http://schemas.openxmlformats.org/officeDocument/2006/relationships/hyperlink" Target="https://doi.org/10.1109/ECTICon.2018.8620051" TargetMode="External"/><Relationship Id="rId6" Type="http://schemas.openxmlformats.org/officeDocument/2006/relationships/hyperlink" Target="https://doi.org/10.1038/s41467-018-07761-2" TargetMode="External"/><Relationship Id="rId7" Type="http://schemas.openxmlformats.org/officeDocument/2006/relationships/hyperlink" Target="https://doi.org/10.1038/s41467-018-07761-2" TargetMode="Externa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png"/><Relationship Id="rId4" Type="http://schemas.openxmlformats.org/officeDocument/2006/relationships/hyperlink" Target="http://www.pewresearch.org/fact-tank/2017/10/04/key-trends-in-social-and-digital-news-media/" TargetMode="External"/><Relationship Id="rId5" Type="http://schemas.openxmlformats.org/officeDocument/2006/relationships/hyperlink" Target="https://doi.org/10.1002/pra2.2015.145052010082" TargetMode="External"/><Relationship Id="rId6" Type="http://schemas.openxmlformats.org/officeDocument/2006/relationships/hyperlink" Target="https://doi.org/10.23919/FRUCT.2018.8468301" TargetMode="Externa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png"/><Relationship Id="rId4" Type="http://schemas.openxmlformats.org/officeDocument/2006/relationships/hyperlink" Target="https://doi.org/10.1016/j.mlwa.2021.100032" TargetMode="External"/><Relationship Id="rId5" Type="http://schemas.openxmlformats.org/officeDocument/2006/relationships/hyperlink" Target="https://doi.org/10.1109/ACCESS.2019.2938389" TargetMode="External"/><Relationship Id="rId6" Type="http://schemas.openxmlformats.org/officeDocument/2006/relationships/hyperlink" Target="https://www.vox.com/2017/9/28/16378186/twitter-fake-news-misinformation-russia-oxford-swing-states" TargetMode="Externa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png"/><Relationship Id="rId4" Type="http://schemas.openxmlformats.org/officeDocument/2006/relationships/hyperlink" Target="https://www.pewresearch.org/fact-tank/2021/01/12/more-than-eight-in-ten-americans-get-news-from-digital-devices/" TargetMode="Externa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.png"/><Relationship Id="rId4" Type="http://schemas.openxmlformats.org/officeDocument/2006/relationships/hyperlink" Target="https://www.dw.com/en/turkey-eu-relations-which-countries-are-for-or-against-turkish-accession/a-40381533" TargetMode="External"/><Relationship Id="rId5" Type="http://schemas.openxmlformats.org/officeDocument/2006/relationships/hyperlink" Target="https://www.bbc.co.uk/news/technology-46590890" TargetMode="Externa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.png"/><Relationship Id="rId4" Type="http://schemas.openxmlformats.org/officeDocument/2006/relationships/hyperlink" Target="https://blog.twitter.com/en_us/topics/company/2017/Update-Russian-Interference-in-2016--Election-Bots-and-Misinformation" TargetMode="External"/><Relationship Id="rId5" Type="http://schemas.openxmlformats.org/officeDocument/2006/relationships/hyperlink" Target="https://twitter.com/vote_leave/status/742328989440745472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3.jpg"/><Relationship Id="rId5" Type="http://schemas.openxmlformats.org/officeDocument/2006/relationships/image" Target="../media/image2.jpg"/><Relationship Id="rId6" Type="http://schemas.openxmlformats.org/officeDocument/2006/relationships/image" Target="../media/image6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Relationship Id="rId4" Type="http://schemas.openxmlformats.org/officeDocument/2006/relationships/image" Target="../media/image4.jpg"/><Relationship Id="rId5" Type="http://schemas.openxmlformats.org/officeDocument/2006/relationships/image" Target="../media/image8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Relationship Id="rId4" Type="http://schemas.openxmlformats.org/officeDocument/2006/relationships/image" Target="../media/image7.jpg"/><Relationship Id="rId5" Type="http://schemas.openxmlformats.org/officeDocument/2006/relationships/image" Target="../media/image5.jpg"/><Relationship Id="rId6" Type="http://schemas.openxmlformats.org/officeDocument/2006/relationships/image" Target="../media/image9.jpg"/><Relationship Id="rId7" Type="http://schemas.openxmlformats.org/officeDocument/2006/relationships/image" Target="../media/image1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Relationship Id="rId4" Type="http://schemas.openxmlformats.org/officeDocument/2006/relationships/image" Target="../media/image10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766875"/>
            <a:ext cx="8520600" cy="1098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1600"/>
              </a:spcBef>
              <a:spcAft>
                <a:spcPts val="4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2800">
                <a:solidFill>
                  <a:srgbClr val="434343"/>
                </a:solidFill>
                <a:highlight>
                  <a:srgbClr val="FFFFFF"/>
                </a:highlight>
              </a:rPr>
              <a:t>Alerting Users to Fake News on Twitter</a:t>
            </a:r>
            <a:endParaRPr sz="6000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92075" y="204195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/>
              <a:t>Research Proposal</a:t>
            </a:r>
            <a:endParaRPr sz="1700"/>
          </a:p>
        </p:txBody>
      </p:sp>
      <p:sp>
        <p:nvSpPr>
          <p:cNvPr id="56" name="Google Shape;56;p13"/>
          <p:cNvSpPr txBox="1"/>
          <p:nvPr/>
        </p:nvSpPr>
        <p:spPr>
          <a:xfrm>
            <a:off x="928975" y="3519100"/>
            <a:ext cx="7393800" cy="122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000">
                <a:solidFill>
                  <a:schemeClr val="dk1"/>
                </a:solidFill>
                <a:highlight>
                  <a:srgbClr val="FFFFFF"/>
                </a:highlight>
              </a:rPr>
              <a:t>A presentation submitted in partial fulfilment of the Research Methods and Professional Practice module (RMPP_PCOM7E)</a:t>
            </a:r>
            <a:endParaRPr sz="10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000">
                <a:solidFill>
                  <a:schemeClr val="dk1"/>
                </a:solidFill>
                <a:highlight>
                  <a:srgbClr val="FFFFFF"/>
                </a:highlight>
              </a:rPr>
              <a:t>MSc Computer Science</a:t>
            </a:r>
            <a:endParaRPr sz="10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000">
                <a:solidFill>
                  <a:schemeClr val="dk1"/>
                </a:solidFill>
                <a:highlight>
                  <a:srgbClr val="FFFFFF"/>
                </a:highlight>
              </a:rPr>
              <a:t>University of Essex Online</a:t>
            </a:r>
            <a:endParaRPr sz="10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000">
                <a:solidFill>
                  <a:schemeClr val="dk1"/>
                </a:solidFill>
                <a:highlight>
                  <a:srgbClr val="FFFFFF"/>
                </a:highlight>
              </a:rPr>
              <a:t>May 2022</a:t>
            </a:r>
            <a:endParaRPr/>
          </a:p>
        </p:txBody>
      </p:sp>
      <p:sp>
        <p:nvSpPr>
          <p:cNvPr id="57" name="Google Shape;57;p13"/>
          <p:cNvSpPr txBox="1"/>
          <p:nvPr/>
        </p:nvSpPr>
        <p:spPr>
          <a:xfrm>
            <a:off x="6221725" y="327375"/>
            <a:ext cx="2766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8" name="Google Shape;58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19875" y="277425"/>
            <a:ext cx="1302936" cy="379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2"/>
          <p:cNvSpPr txBox="1"/>
          <p:nvPr/>
        </p:nvSpPr>
        <p:spPr>
          <a:xfrm>
            <a:off x="6221725" y="327375"/>
            <a:ext cx="2766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46" name="Google Shape;146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19875" y="277425"/>
            <a:ext cx="1302936" cy="379750"/>
          </a:xfrm>
          <a:prstGeom prst="rect">
            <a:avLst/>
          </a:prstGeom>
          <a:noFill/>
          <a:ln>
            <a:noFill/>
          </a:ln>
        </p:spPr>
      </p:pic>
      <p:sp>
        <p:nvSpPr>
          <p:cNvPr id="147" name="Google Shape;147;p22"/>
          <p:cNvSpPr txBox="1"/>
          <p:nvPr>
            <p:ph type="title"/>
          </p:nvPr>
        </p:nvSpPr>
        <p:spPr>
          <a:xfrm>
            <a:off x="311700" y="2411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Research Methodology</a:t>
            </a:r>
            <a:endParaRPr/>
          </a:p>
        </p:txBody>
      </p:sp>
      <p:sp>
        <p:nvSpPr>
          <p:cNvPr id="148" name="Google Shape;148;p22"/>
          <p:cNvSpPr txBox="1"/>
          <p:nvPr/>
        </p:nvSpPr>
        <p:spPr>
          <a:xfrm>
            <a:off x="244200" y="3272825"/>
            <a:ext cx="8292000" cy="93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200000"/>
              </a:lnSpc>
              <a:spcBef>
                <a:spcPts val="1500"/>
              </a:spcBef>
              <a:spcAft>
                <a:spcPts val="1500"/>
              </a:spcAft>
              <a:buNone/>
            </a:pPr>
            <a:r>
              <a:t/>
            </a:r>
            <a:endParaRPr b="1" sz="1200">
              <a:solidFill>
                <a:schemeClr val="dk1"/>
              </a:solidFill>
            </a:endParaRPr>
          </a:p>
        </p:txBody>
      </p:sp>
      <p:sp>
        <p:nvSpPr>
          <p:cNvPr id="149" name="Google Shape;149;p22"/>
          <p:cNvSpPr txBox="1"/>
          <p:nvPr/>
        </p:nvSpPr>
        <p:spPr>
          <a:xfrm>
            <a:off x="311700" y="1074025"/>
            <a:ext cx="5932800" cy="277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/>
              <a:t>Experimental Research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Naive Bayes classifier using tweet’s content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Naive Bayes classifier using both content and source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/>
              <a:t>Hypothesis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&gt; 77% accuracy when using Content and Source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Content and Source  &gt;  Content only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3"/>
          <p:cNvSpPr txBox="1"/>
          <p:nvPr/>
        </p:nvSpPr>
        <p:spPr>
          <a:xfrm>
            <a:off x="6221725" y="327375"/>
            <a:ext cx="2766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55" name="Google Shape;155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19875" y="277425"/>
            <a:ext cx="1302936" cy="379750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Google Shape;156;p23"/>
          <p:cNvSpPr txBox="1"/>
          <p:nvPr>
            <p:ph type="title"/>
          </p:nvPr>
        </p:nvSpPr>
        <p:spPr>
          <a:xfrm>
            <a:off x="311700" y="2411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Timeline</a:t>
            </a:r>
            <a:endParaRPr/>
          </a:p>
        </p:txBody>
      </p:sp>
      <p:sp>
        <p:nvSpPr>
          <p:cNvPr id="157" name="Google Shape;157;p23"/>
          <p:cNvSpPr txBox="1"/>
          <p:nvPr/>
        </p:nvSpPr>
        <p:spPr>
          <a:xfrm>
            <a:off x="244200" y="3272825"/>
            <a:ext cx="8292000" cy="93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200000"/>
              </a:lnSpc>
              <a:spcBef>
                <a:spcPts val="1500"/>
              </a:spcBef>
              <a:spcAft>
                <a:spcPts val="1500"/>
              </a:spcAft>
              <a:buNone/>
            </a:pPr>
            <a:r>
              <a:t/>
            </a:r>
            <a:endParaRPr b="1" sz="1200">
              <a:solidFill>
                <a:schemeClr val="dk1"/>
              </a:solidFill>
            </a:endParaRPr>
          </a:p>
        </p:txBody>
      </p:sp>
      <p:pic>
        <p:nvPicPr>
          <p:cNvPr id="158" name="Google Shape;158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1850" y="920900"/>
            <a:ext cx="5380300" cy="383735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4"/>
          <p:cNvSpPr txBox="1"/>
          <p:nvPr/>
        </p:nvSpPr>
        <p:spPr>
          <a:xfrm>
            <a:off x="6221725" y="327375"/>
            <a:ext cx="2766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64" name="Google Shape;164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19875" y="277425"/>
            <a:ext cx="1302936" cy="379750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Google Shape;165;p24"/>
          <p:cNvSpPr txBox="1"/>
          <p:nvPr>
            <p:ph type="title"/>
          </p:nvPr>
        </p:nvSpPr>
        <p:spPr>
          <a:xfrm>
            <a:off x="311700" y="2411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References</a:t>
            </a:r>
            <a:endParaRPr/>
          </a:p>
        </p:txBody>
      </p:sp>
      <p:sp>
        <p:nvSpPr>
          <p:cNvPr id="166" name="Google Shape;166;p24"/>
          <p:cNvSpPr txBox="1"/>
          <p:nvPr/>
        </p:nvSpPr>
        <p:spPr>
          <a:xfrm>
            <a:off x="244200" y="3272825"/>
            <a:ext cx="8292000" cy="93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200000"/>
              </a:lnSpc>
              <a:spcBef>
                <a:spcPts val="1500"/>
              </a:spcBef>
              <a:spcAft>
                <a:spcPts val="1500"/>
              </a:spcAft>
              <a:buNone/>
            </a:pPr>
            <a:r>
              <a:t/>
            </a:r>
            <a:endParaRPr b="1" sz="1200">
              <a:solidFill>
                <a:schemeClr val="dk1"/>
              </a:solidFill>
            </a:endParaRPr>
          </a:p>
        </p:txBody>
      </p:sp>
      <p:sp>
        <p:nvSpPr>
          <p:cNvPr id="167" name="Google Shape;167;p24"/>
          <p:cNvSpPr txBox="1"/>
          <p:nvPr/>
        </p:nvSpPr>
        <p:spPr>
          <a:xfrm>
            <a:off x="422250" y="870325"/>
            <a:ext cx="7935900" cy="409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>
                <a:solidFill>
                  <a:srgbClr val="202124"/>
                </a:solidFill>
                <a:highlight>
                  <a:srgbClr val="FFFFFF"/>
                </a:highlight>
              </a:rPr>
              <a:t>Anon (2022) Online Newspaper and Magazine Consumption in Great Britain. Available from:  </a:t>
            </a:r>
            <a:r>
              <a:rPr lang="en-GB" sz="1200" u="sng">
                <a:solidFill>
                  <a:srgbClr val="1155CC"/>
                </a:solidFill>
                <a:highlight>
                  <a:srgbClr val="FFFFFF"/>
                </a:highlight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https://www.statista.com/statistics/286210/online-news-newspapers-and-magazine-consumption-in-great-britain/</a:t>
            </a:r>
            <a:r>
              <a:rPr lang="en-GB" sz="1200">
                <a:solidFill>
                  <a:srgbClr val="202124"/>
                </a:solidFill>
                <a:highlight>
                  <a:srgbClr val="FFFFFF"/>
                </a:highlight>
              </a:rPr>
              <a:t> [Accessed 1/5/2022]</a:t>
            </a:r>
            <a:endParaRPr sz="12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>
                <a:solidFill>
                  <a:schemeClr val="dk1"/>
                </a:solidFill>
                <a:highlight>
                  <a:srgbClr val="FCFCFC"/>
                </a:highlight>
              </a:rPr>
              <a:t>Aphiwongsophon, S. &amp; Chongstitvatana, P. (2018) ‘Detecting Fake News with Machine Learning Method’ 2018 15th International Conference on Electrical Engineering/Electronics, Computer, Telecommunications and Information Technology (ECTI-CON), 2018, pp. 528-531, </a:t>
            </a:r>
            <a:r>
              <a:rPr lang="en-GB" sz="1200" u="sng">
                <a:solidFill>
                  <a:srgbClr val="1155CC"/>
                </a:solidFill>
                <a:highlight>
                  <a:srgbClr val="FCFCFC"/>
                </a:highlight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https://doi.org/10.1109/ECTICon.2018.8620051</a:t>
            </a:r>
            <a:endParaRPr sz="1200">
              <a:solidFill>
                <a:schemeClr val="dk1"/>
              </a:solidFill>
              <a:highlight>
                <a:srgbClr val="FCFCFC"/>
              </a:highlight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  <a:highlight>
                <a:srgbClr val="FCFCFC"/>
              </a:highlight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>
                <a:solidFill>
                  <a:schemeClr val="dk1"/>
                </a:solidFill>
                <a:highlight>
                  <a:srgbClr val="FCFCFC"/>
                </a:highlight>
              </a:rPr>
              <a:t>Bovet, A. &amp; Makse, H.A. (2019) Influence of fake news in Twitter during the 2016 US presidential election. Nat Commun 10, 7 (2019). </a:t>
            </a:r>
            <a:r>
              <a:rPr lang="en-GB" sz="1200" u="sng">
                <a:solidFill>
                  <a:srgbClr val="1155CC"/>
                </a:solidFill>
                <a:highlight>
                  <a:srgbClr val="FCFCFC"/>
                </a:highlight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https://doi.org/10.1038/s41467-018-07761-</a:t>
            </a:r>
            <a:r>
              <a:rPr i="1" lang="en-GB" sz="1200" u="sng">
                <a:solidFill>
                  <a:srgbClr val="1155CC"/>
                </a:solidFill>
                <a:highlight>
                  <a:srgbClr val="FCFCFC"/>
                </a:highlight>
                <a:latin typeface="Roboto"/>
                <a:ea typeface="Roboto"/>
                <a:cs typeface="Roboto"/>
                <a:sym typeface="Roboto"/>
                <a:hlinkClick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2</a:t>
            </a:r>
            <a:endParaRPr sz="12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5"/>
          <p:cNvSpPr txBox="1"/>
          <p:nvPr/>
        </p:nvSpPr>
        <p:spPr>
          <a:xfrm>
            <a:off x="6221725" y="327375"/>
            <a:ext cx="2766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73" name="Google Shape;173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19875" y="277425"/>
            <a:ext cx="1302936" cy="379750"/>
          </a:xfrm>
          <a:prstGeom prst="rect">
            <a:avLst/>
          </a:prstGeom>
          <a:noFill/>
          <a:ln>
            <a:noFill/>
          </a:ln>
        </p:spPr>
      </p:pic>
      <p:sp>
        <p:nvSpPr>
          <p:cNvPr id="174" name="Google Shape;174;p25"/>
          <p:cNvSpPr txBox="1"/>
          <p:nvPr>
            <p:ph type="title"/>
          </p:nvPr>
        </p:nvSpPr>
        <p:spPr>
          <a:xfrm>
            <a:off x="311700" y="2411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References</a:t>
            </a:r>
            <a:endParaRPr/>
          </a:p>
        </p:txBody>
      </p:sp>
      <p:sp>
        <p:nvSpPr>
          <p:cNvPr id="175" name="Google Shape;175;p25"/>
          <p:cNvSpPr txBox="1"/>
          <p:nvPr/>
        </p:nvSpPr>
        <p:spPr>
          <a:xfrm>
            <a:off x="244200" y="3272825"/>
            <a:ext cx="8292000" cy="93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200000"/>
              </a:lnSpc>
              <a:spcBef>
                <a:spcPts val="1500"/>
              </a:spcBef>
              <a:spcAft>
                <a:spcPts val="1500"/>
              </a:spcAft>
              <a:buNone/>
            </a:pPr>
            <a:r>
              <a:t/>
            </a:r>
            <a:endParaRPr b="1" sz="1200">
              <a:solidFill>
                <a:schemeClr val="dk1"/>
              </a:solidFill>
            </a:endParaRPr>
          </a:p>
        </p:txBody>
      </p:sp>
      <p:sp>
        <p:nvSpPr>
          <p:cNvPr id="176" name="Google Shape;176;p25"/>
          <p:cNvSpPr txBox="1"/>
          <p:nvPr/>
        </p:nvSpPr>
        <p:spPr>
          <a:xfrm>
            <a:off x="422250" y="870325"/>
            <a:ext cx="7935900" cy="36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</a:rPr>
              <a:t>Bialik, K., &amp; Matsa, K. (2017) Key trends in social and digital news media. Pew Research Available from: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u="sng">
                <a:solidFill>
                  <a:srgbClr val="1155CC"/>
                </a:solidFill>
                <a:highlight>
                  <a:srgbClr val="FFFFFF"/>
                </a:highlight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www.pewresearch.org/fact-tank/2017/10/04/key-trends-in-social-and-digital-news-media/</a:t>
            </a:r>
            <a:r>
              <a:rPr lang="en-GB" sz="1200">
                <a:solidFill>
                  <a:srgbClr val="202124"/>
                </a:solidFill>
                <a:highlight>
                  <a:srgbClr val="FFFFFF"/>
                </a:highlight>
              </a:rPr>
              <a:t> [Accessed 1/5/2022]</a:t>
            </a:r>
            <a:endParaRPr sz="12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highlight>
                  <a:srgbClr val="FCFCFC"/>
                </a:highlight>
              </a:rPr>
              <a:t>Conroy, N.K., Rubin, V.L. and Chen, Y. (2015), Automatic deception detection: Methods for finding fake news. Proc. Assoc. Info. Sci. Tech., 52: 1-4. </a:t>
            </a:r>
            <a:endParaRPr sz="1200">
              <a:solidFill>
                <a:schemeClr val="dk1"/>
              </a:solidFill>
              <a:highlight>
                <a:srgbClr val="FCFCFC"/>
              </a:highlight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u="sng">
                <a:solidFill>
                  <a:srgbClr val="1155CC"/>
                </a:solidFill>
                <a:highlight>
                  <a:srgbClr val="FCFCFC"/>
                </a:highlight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https://doi.org/10.1002/pra2.2015.145052010082</a:t>
            </a:r>
            <a:endParaRPr sz="12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highlight>
                  <a:srgbClr val="FCFCFC"/>
                </a:highlight>
              </a:rPr>
              <a:t>Della Vedova, M.L.,  Tacchini, E., Moret, S., Ballarin, G., DiPierro, M. &amp; de Alfaro, L. (2018) "Automatic Online Fake News Detection Combining Content and Social Signals," 22nd Conference of Open Innovations Association (FRUCT), 2018, pp. 272-279,</a:t>
            </a:r>
            <a:r>
              <a:rPr lang="en-GB" sz="1200">
                <a:solidFill>
                  <a:srgbClr val="333333"/>
                </a:solidFill>
                <a:highlight>
                  <a:srgbClr val="FCFCFC"/>
                </a:highlight>
              </a:rPr>
              <a:t> </a:t>
            </a:r>
            <a:r>
              <a:rPr lang="en-GB" sz="1200" u="sng">
                <a:solidFill>
                  <a:srgbClr val="1155CC"/>
                </a:solidFill>
                <a:highlight>
                  <a:srgbClr val="FCFCFC"/>
                </a:highlight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https://doi.org/10.23919/FRUCT.2018.8468301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6"/>
          <p:cNvSpPr txBox="1"/>
          <p:nvPr/>
        </p:nvSpPr>
        <p:spPr>
          <a:xfrm>
            <a:off x="6221725" y="327375"/>
            <a:ext cx="2766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82" name="Google Shape;182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19875" y="277425"/>
            <a:ext cx="1302936" cy="379750"/>
          </a:xfrm>
          <a:prstGeom prst="rect">
            <a:avLst/>
          </a:prstGeom>
          <a:noFill/>
          <a:ln>
            <a:noFill/>
          </a:ln>
        </p:spPr>
      </p:pic>
      <p:sp>
        <p:nvSpPr>
          <p:cNvPr id="183" name="Google Shape;183;p26"/>
          <p:cNvSpPr txBox="1"/>
          <p:nvPr>
            <p:ph type="title"/>
          </p:nvPr>
        </p:nvSpPr>
        <p:spPr>
          <a:xfrm>
            <a:off x="311700" y="2411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References</a:t>
            </a:r>
            <a:endParaRPr/>
          </a:p>
        </p:txBody>
      </p:sp>
      <p:sp>
        <p:nvSpPr>
          <p:cNvPr id="184" name="Google Shape;184;p26"/>
          <p:cNvSpPr txBox="1"/>
          <p:nvPr/>
        </p:nvSpPr>
        <p:spPr>
          <a:xfrm>
            <a:off x="244200" y="3272825"/>
            <a:ext cx="8292000" cy="93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200000"/>
              </a:lnSpc>
              <a:spcBef>
                <a:spcPts val="1500"/>
              </a:spcBef>
              <a:spcAft>
                <a:spcPts val="1500"/>
              </a:spcAft>
              <a:buNone/>
            </a:pPr>
            <a:r>
              <a:t/>
            </a:r>
            <a:endParaRPr b="1" sz="1200">
              <a:solidFill>
                <a:schemeClr val="dk1"/>
              </a:solidFill>
            </a:endParaRPr>
          </a:p>
        </p:txBody>
      </p:sp>
      <p:sp>
        <p:nvSpPr>
          <p:cNvPr id="185" name="Google Shape;185;p26"/>
          <p:cNvSpPr txBox="1"/>
          <p:nvPr/>
        </p:nvSpPr>
        <p:spPr>
          <a:xfrm>
            <a:off x="422250" y="870325"/>
            <a:ext cx="7935900" cy="40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highlight>
                  <a:srgbClr val="FCFCFC"/>
                </a:highlight>
              </a:rPr>
              <a:t>Khan, J. Y., Khondaker, M. T. I., Afroz, S., Uddin, G. &amp; Iqbal, A. (2021) A benchmark study of machine learning models for online fake news detection. Machine Learning with Applications, Volume 4, 2021 </a:t>
            </a:r>
            <a:r>
              <a:rPr lang="en-GB" sz="1200" u="sng">
                <a:solidFill>
                  <a:srgbClr val="1155CC"/>
                </a:solidFill>
                <a:highlight>
                  <a:srgbClr val="FCFCFC"/>
                </a:highlight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https://doi.org/10.1016/j.mlwa.2021.100032</a:t>
            </a:r>
            <a:endParaRPr sz="12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highlight>
                  <a:srgbClr val="FCFCFC"/>
                </a:highlight>
              </a:rPr>
              <a:t>Oehmichen, A., Hua, K., Amador Díaz López, J., Molina-Solana, M., Gómez-Romero, J.  &amp; Guo, Y. (2019) Not All Lies Are Equal. A Study Into the Engineering of Political Misinformation in the 2016 US Presidential Election. IEEE Access, vol. 7, pp. 126305-126314, 2019, </a:t>
            </a:r>
            <a:r>
              <a:rPr lang="en-GB" sz="1200" u="sng">
                <a:solidFill>
                  <a:srgbClr val="1155CC"/>
                </a:solidFill>
                <a:highlight>
                  <a:srgbClr val="FCFCFC"/>
                </a:highlight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https://doi.org/10.1109/ACCESS.2019.2938389</a:t>
            </a:r>
            <a:endParaRPr sz="12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202124"/>
                </a:solidFill>
                <a:highlight>
                  <a:srgbClr val="FFFFFF"/>
                </a:highlight>
              </a:rPr>
              <a:t>Romm, T. and Molla, R. (2017) Junk news and Russian misinformation flooded Twitter. Available from: </a:t>
            </a:r>
            <a:r>
              <a:rPr lang="en-GB" sz="1200" u="sng">
                <a:solidFill>
                  <a:srgbClr val="1155CC"/>
                </a:solidFill>
                <a:highlight>
                  <a:srgbClr val="FFFFFF"/>
                </a:highlight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https://www.vox.com/2017/9/28/16378186/twitter-fake-news-misinformation-russia-oxford-swing-states</a:t>
            </a:r>
            <a:r>
              <a:rPr lang="en-GB" sz="1200">
                <a:solidFill>
                  <a:srgbClr val="202124"/>
                </a:solidFill>
                <a:highlight>
                  <a:srgbClr val="FFFFFF"/>
                </a:highlight>
              </a:rPr>
              <a:t> [Accessed 1/5/2022]</a:t>
            </a:r>
            <a:endParaRPr sz="12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7"/>
          <p:cNvSpPr txBox="1"/>
          <p:nvPr/>
        </p:nvSpPr>
        <p:spPr>
          <a:xfrm>
            <a:off x="6221725" y="327375"/>
            <a:ext cx="2766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91" name="Google Shape;191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19875" y="277425"/>
            <a:ext cx="1302936" cy="379750"/>
          </a:xfrm>
          <a:prstGeom prst="rect">
            <a:avLst/>
          </a:prstGeom>
          <a:noFill/>
          <a:ln>
            <a:noFill/>
          </a:ln>
        </p:spPr>
      </p:pic>
      <p:sp>
        <p:nvSpPr>
          <p:cNvPr id="192" name="Google Shape;192;p27"/>
          <p:cNvSpPr txBox="1"/>
          <p:nvPr>
            <p:ph type="title"/>
          </p:nvPr>
        </p:nvSpPr>
        <p:spPr>
          <a:xfrm>
            <a:off x="311700" y="2411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References</a:t>
            </a:r>
            <a:endParaRPr/>
          </a:p>
        </p:txBody>
      </p:sp>
      <p:sp>
        <p:nvSpPr>
          <p:cNvPr id="193" name="Google Shape;193;p27"/>
          <p:cNvSpPr txBox="1"/>
          <p:nvPr/>
        </p:nvSpPr>
        <p:spPr>
          <a:xfrm>
            <a:off x="244200" y="3272825"/>
            <a:ext cx="8292000" cy="93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200000"/>
              </a:lnSpc>
              <a:spcBef>
                <a:spcPts val="1500"/>
              </a:spcBef>
              <a:spcAft>
                <a:spcPts val="1500"/>
              </a:spcAft>
              <a:buNone/>
            </a:pPr>
            <a:r>
              <a:t/>
            </a:r>
            <a:endParaRPr b="1" sz="1200">
              <a:solidFill>
                <a:schemeClr val="dk1"/>
              </a:solidFill>
            </a:endParaRPr>
          </a:p>
        </p:txBody>
      </p:sp>
      <p:sp>
        <p:nvSpPr>
          <p:cNvPr id="194" name="Google Shape;194;p27"/>
          <p:cNvSpPr txBox="1"/>
          <p:nvPr/>
        </p:nvSpPr>
        <p:spPr>
          <a:xfrm>
            <a:off x="422250" y="870325"/>
            <a:ext cx="7935900" cy="25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202124"/>
                </a:solidFill>
                <a:highlight>
                  <a:srgbClr val="FFFFFF"/>
                </a:highlight>
              </a:rPr>
              <a:t>Shearer, E. (2021) More than eight in ten Americans get news online. Pew Research Available from: </a:t>
            </a:r>
            <a:r>
              <a:rPr lang="en-GB" sz="1200" u="sng">
                <a:solidFill>
                  <a:srgbClr val="1155CC"/>
                </a:solidFill>
                <a:highlight>
                  <a:srgbClr val="FFFFFF"/>
                </a:highlight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https://www.pewresearch.org/fact-tank/2021/01/12/more-than-eight-in-ten-americans-get-news-from-digital-devices/</a:t>
            </a:r>
            <a:r>
              <a:rPr lang="en-GB" sz="1200">
                <a:solidFill>
                  <a:srgbClr val="202124"/>
                </a:solidFill>
                <a:highlight>
                  <a:srgbClr val="FFFFFF"/>
                </a:highlight>
              </a:rPr>
              <a:t> [Accessed 1/5/2022]</a:t>
            </a:r>
            <a:endParaRPr sz="12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highlight>
                <a:srgbClr val="FCFCFC"/>
              </a:highlight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8"/>
          <p:cNvSpPr txBox="1"/>
          <p:nvPr/>
        </p:nvSpPr>
        <p:spPr>
          <a:xfrm>
            <a:off x="6221725" y="327375"/>
            <a:ext cx="2766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00" name="Google Shape;200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19875" y="277425"/>
            <a:ext cx="1302936" cy="379750"/>
          </a:xfrm>
          <a:prstGeom prst="rect">
            <a:avLst/>
          </a:prstGeom>
          <a:noFill/>
          <a:ln>
            <a:noFill/>
          </a:ln>
        </p:spPr>
      </p:pic>
      <p:sp>
        <p:nvSpPr>
          <p:cNvPr id="201" name="Google Shape;201;p28"/>
          <p:cNvSpPr txBox="1"/>
          <p:nvPr>
            <p:ph type="title"/>
          </p:nvPr>
        </p:nvSpPr>
        <p:spPr>
          <a:xfrm>
            <a:off x="311700" y="2411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Images</a:t>
            </a:r>
            <a:endParaRPr/>
          </a:p>
        </p:txBody>
      </p:sp>
      <p:sp>
        <p:nvSpPr>
          <p:cNvPr id="202" name="Google Shape;202;p28"/>
          <p:cNvSpPr txBox="1"/>
          <p:nvPr/>
        </p:nvSpPr>
        <p:spPr>
          <a:xfrm>
            <a:off x="244200" y="3272825"/>
            <a:ext cx="8292000" cy="93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200000"/>
              </a:lnSpc>
              <a:spcBef>
                <a:spcPts val="1500"/>
              </a:spcBef>
              <a:spcAft>
                <a:spcPts val="1500"/>
              </a:spcAft>
              <a:buNone/>
            </a:pPr>
            <a:r>
              <a:t/>
            </a:r>
            <a:endParaRPr b="1" sz="1200">
              <a:solidFill>
                <a:schemeClr val="dk1"/>
              </a:solidFill>
            </a:endParaRPr>
          </a:p>
        </p:txBody>
      </p:sp>
      <p:sp>
        <p:nvSpPr>
          <p:cNvPr id="203" name="Google Shape;203;p28"/>
          <p:cNvSpPr txBox="1"/>
          <p:nvPr/>
        </p:nvSpPr>
        <p:spPr>
          <a:xfrm>
            <a:off x="422250" y="870325"/>
            <a:ext cx="7935900" cy="3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202124"/>
                </a:solidFill>
                <a:highlight>
                  <a:srgbClr val="FFFFFF"/>
                </a:highlight>
              </a:rPr>
              <a:t>Abbey Runners - personal photograph</a:t>
            </a:r>
            <a:endParaRPr sz="12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202124"/>
                </a:solidFill>
                <a:highlight>
                  <a:srgbClr val="FFFFFF"/>
                </a:highlight>
              </a:rPr>
              <a:t>Breaking Point (2016). Available from: </a:t>
            </a:r>
            <a:r>
              <a:rPr lang="en-GB" sz="1200" u="sng">
                <a:solidFill>
                  <a:srgbClr val="1155CC"/>
                </a:solidFill>
                <a:highlight>
                  <a:srgbClr val="FFFFFF"/>
                </a:highlight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https://www.dw.com/en/turkey-eu-relations-which-countries-are-for-or-against-turkish-accession/a-40381533</a:t>
            </a:r>
            <a:r>
              <a:rPr lang="en-GB" sz="1200">
                <a:solidFill>
                  <a:srgbClr val="202124"/>
                </a:solidFill>
                <a:highlight>
                  <a:srgbClr val="FFFFFF"/>
                </a:highlight>
              </a:rPr>
              <a:t>  [Accessed 7/5/2022]</a:t>
            </a:r>
            <a:endParaRPr sz="12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202124"/>
                </a:solidFill>
                <a:highlight>
                  <a:srgbClr val="FFFFFF"/>
                </a:highlight>
              </a:rPr>
              <a:t>Russia meddled in all big social media around US election. Available from: </a:t>
            </a:r>
            <a:r>
              <a:rPr lang="en-GB" sz="1200" u="sng">
                <a:solidFill>
                  <a:srgbClr val="1155CC"/>
                </a:solidFill>
                <a:highlight>
                  <a:srgbClr val="FFFFFF"/>
                </a:highlight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https://www.bbc.co.uk/news/technology-46590890</a:t>
            </a:r>
            <a:r>
              <a:rPr lang="en-GB" sz="1200">
                <a:solidFill>
                  <a:srgbClr val="202124"/>
                </a:solidFill>
                <a:highlight>
                  <a:srgbClr val="FFFFFF"/>
                </a:highlight>
              </a:rPr>
              <a:t> [Accessed 3/5/2022]</a:t>
            </a:r>
            <a:endParaRPr sz="12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highlight>
                <a:srgbClr val="FCFCFC"/>
              </a:highlight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29"/>
          <p:cNvSpPr txBox="1"/>
          <p:nvPr/>
        </p:nvSpPr>
        <p:spPr>
          <a:xfrm>
            <a:off x="6221725" y="327375"/>
            <a:ext cx="2766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09" name="Google Shape;209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19875" y="277425"/>
            <a:ext cx="1302936" cy="379750"/>
          </a:xfrm>
          <a:prstGeom prst="rect">
            <a:avLst/>
          </a:prstGeom>
          <a:noFill/>
          <a:ln>
            <a:noFill/>
          </a:ln>
        </p:spPr>
      </p:pic>
      <p:sp>
        <p:nvSpPr>
          <p:cNvPr id="210" name="Google Shape;210;p29"/>
          <p:cNvSpPr txBox="1"/>
          <p:nvPr>
            <p:ph type="title"/>
          </p:nvPr>
        </p:nvSpPr>
        <p:spPr>
          <a:xfrm>
            <a:off x="311700" y="2411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Images</a:t>
            </a:r>
            <a:endParaRPr/>
          </a:p>
        </p:txBody>
      </p:sp>
      <p:sp>
        <p:nvSpPr>
          <p:cNvPr id="211" name="Google Shape;211;p29"/>
          <p:cNvSpPr txBox="1"/>
          <p:nvPr/>
        </p:nvSpPr>
        <p:spPr>
          <a:xfrm>
            <a:off x="244200" y="3272825"/>
            <a:ext cx="8292000" cy="93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200000"/>
              </a:lnSpc>
              <a:spcBef>
                <a:spcPts val="1500"/>
              </a:spcBef>
              <a:spcAft>
                <a:spcPts val="1500"/>
              </a:spcAft>
              <a:buNone/>
            </a:pPr>
            <a:r>
              <a:t/>
            </a:r>
            <a:endParaRPr b="1" sz="1200">
              <a:solidFill>
                <a:schemeClr val="dk1"/>
              </a:solidFill>
            </a:endParaRPr>
          </a:p>
        </p:txBody>
      </p:sp>
      <p:sp>
        <p:nvSpPr>
          <p:cNvPr id="212" name="Google Shape;212;p29"/>
          <p:cNvSpPr txBox="1"/>
          <p:nvPr/>
        </p:nvSpPr>
        <p:spPr>
          <a:xfrm>
            <a:off x="422250" y="870325"/>
            <a:ext cx="7935900" cy="25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202124"/>
                </a:solidFill>
                <a:highlight>
                  <a:srgbClr val="FFFFFF"/>
                </a:highlight>
              </a:rPr>
              <a:t>Twitter Public Policy (2017) Update: Russian Interference in 2016 Elections Available from: </a:t>
            </a:r>
            <a:r>
              <a:rPr lang="en-GB" sz="1200" u="sng">
                <a:solidFill>
                  <a:srgbClr val="1155CC"/>
                </a:solidFill>
                <a:highlight>
                  <a:srgbClr val="FFFFFF"/>
                </a:highlight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https://blog.twitter.com/en_us/topics/company/2017/Update-Russian-Interference-in-2016--Election-Bots-and-Misinformation</a:t>
            </a:r>
            <a:r>
              <a:rPr lang="en-GB" sz="1200">
                <a:solidFill>
                  <a:srgbClr val="202124"/>
                </a:solidFill>
                <a:highlight>
                  <a:srgbClr val="FFFFFF"/>
                </a:highlight>
              </a:rPr>
              <a:t> [Accessed 1/5/2022]</a:t>
            </a:r>
            <a:endParaRPr sz="12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202124"/>
                </a:solidFill>
                <a:highlight>
                  <a:srgbClr val="FFFFFF"/>
                </a:highlight>
              </a:rPr>
              <a:t>Vote Leave 1 billion. Available from:: </a:t>
            </a:r>
            <a:r>
              <a:rPr lang="en-GB" sz="1200" u="sng">
                <a:solidFill>
                  <a:srgbClr val="1155CC"/>
                </a:solidFill>
                <a:highlight>
                  <a:srgbClr val="FFFFFF"/>
                </a:highlight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https://twitter.com/vote_leave/status/742328989440745472</a:t>
            </a:r>
            <a:r>
              <a:rPr lang="en-GB" sz="1200">
                <a:solidFill>
                  <a:srgbClr val="202124"/>
                </a:solidFill>
                <a:highlight>
                  <a:srgbClr val="FFFFFF"/>
                </a:highlight>
              </a:rPr>
              <a:t> [Accessed 7/5/2022]</a:t>
            </a:r>
            <a:endParaRPr sz="12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highlight>
                <a:srgbClr val="FCFCFC"/>
              </a:highligh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/>
          <p:nvPr/>
        </p:nvSpPr>
        <p:spPr>
          <a:xfrm>
            <a:off x="6221725" y="327375"/>
            <a:ext cx="2766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4" name="Google Shape;6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19875" y="277425"/>
            <a:ext cx="1302936" cy="379750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4"/>
          <p:cNvSpPr txBox="1"/>
          <p:nvPr>
            <p:ph type="title"/>
          </p:nvPr>
        </p:nvSpPr>
        <p:spPr>
          <a:xfrm>
            <a:off x="311700" y="2411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Finding News Online</a:t>
            </a:r>
            <a:endParaRPr/>
          </a:p>
        </p:txBody>
      </p:sp>
      <p:pic>
        <p:nvPicPr>
          <p:cNvPr id="66" name="Google Shape;66;p14"/>
          <p:cNvPicPr preferRelativeResize="0"/>
          <p:nvPr/>
        </p:nvPicPr>
        <p:blipFill>
          <a:blip r:embed="rId4">
            <a:alphaModFix amt="34000"/>
          </a:blip>
          <a:stretch>
            <a:fillRect/>
          </a:stretch>
        </p:blipFill>
        <p:spPr>
          <a:xfrm>
            <a:off x="402450" y="1180738"/>
            <a:ext cx="3999899" cy="3359876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67" name="Google Shape;67;p14"/>
          <p:cNvSpPr txBox="1"/>
          <p:nvPr>
            <p:ph idx="1" type="body"/>
          </p:nvPr>
        </p:nvSpPr>
        <p:spPr>
          <a:xfrm>
            <a:off x="402450" y="2430775"/>
            <a:ext cx="3999900" cy="85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/>
              <a:t>2017: </a:t>
            </a:r>
            <a:r>
              <a:rPr b="1" lang="en-GB" sz="1700"/>
              <a:t>45%</a:t>
            </a:r>
            <a:r>
              <a:rPr lang="en-GB" sz="1700"/>
              <a:t>      </a:t>
            </a:r>
            <a:r>
              <a:rPr lang="en-GB" sz="1200">
                <a:solidFill>
                  <a:schemeClr val="dk1"/>
                </a:solidFill>
              </a:rPr>
              <a:t>(Bialik and Matsa, 2017)</a:t>
            </a:r>
            <a:endParaRPr sz="17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700"/>
          </a:p>
        </p:txBody>
      </p:sp>
      <p:sp>
        <p:nvSpPr>
          <p:cNvPr id="68" name="Google Shape;68;p14"/>
          <p:cNvSpPr txBox="1"/>
          <p:nvPr>
            <p:ph idx="1" type="body"/>
          </p:nvPr>
        </p:nvSpPr>
        <p:spPr>
          <a:xfrm>
            <a:off x="402450" y="1570966"/>
            <a:ext cx="3999900" cy="85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/>
              <a:t>2016: </a:t>
            </a:r>
            <a:r>
              <a:rPr b="1" lang="en-GB" sz="1700"/>
              <a:t>38</a:t>
            </a:r>
            <a:r>
              <a:rPr b="1" lang="en-GB" sz="1700"/>
              <a:t>%</a:t>
            </a:r>
            <a:r>
              <a:rPr lang="en-GB" sz="1700"/>
              <a:t>      </a:t>
            </a:r>
            <a:r>
              <a:rPr lang="en-GB" sz="1200">
                <a:solidFill>
                  <a:schemeClr val="dk1"/>
                </a:solidFill>
              </a:rPr>
              <a:t>(Bialik and Matsa, 2017)</a:t>
            </a:r>
            <a:endParaRPr sz="17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700"/>
          </a:p>
        </p:txBody>
      </p:sp>
      <p:sp>
        <p:nvSpPr>
          <p:cNvPr id="69" name="Google Shape;69;p14"/>
          <p:cNvSpPr txBox="1"/>
          <p:nvPr>
            <p:ph idx="1" type="body"/>
          </p:nvPr>
        </p:nvSpPr>
        <p:spPr>
          <a:xfrm>
            <a:off x="402450" y="3290566"/>
            <a:ext cx="3999900" cy="85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/>
              <a:t>2021: </a:t>
            </a:r>
            <a:r>
              <a:rPr b="1" lang="en-GB" sz="1700"/>
              <a:t>68</a:t>
            </a:r>
            <a:r>
              <a:rPr b="1" lang="en-GB" sz="1700"/>
              <a:t>%</a:t>
            </a:r>
            <a:r>
              <a:rPr lang="en-GB" sz="1700"/>
              <a:t>      </a:t>
            </a:r>
            <a:r>
              <a:rPr lang="en-GB" sz="1200">
                <a:solidFill>
                  <a:schemeClr val="dk1"/>
                </a:solidFill>
              </a:rPr>
              <a:t>(Shearer, 2021)</a:t>
            </a:r>
            <a:endParaRPr sz="17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700"/>
          </a:p>
        </p:txBody>
      </p:sp>
      <p:pic>
        <p:nvPicPr>
          <p:cNvPr id="70" name="Google Shape;70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rot="10800000">
            <a:off x="4832400" y="1168575"/>
            <a:ext cx="3890400" cy="336807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71" name="Google Shape;71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832400" y="1939699"/>
            <a:ext cx="3890400" cy="2600925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4"/>
          <p:cNvSpPr txBox="1"/>
          <p:nvPr>
            <p:ph idx="1" type="body"/>
          </p:nvPr>
        </p:nvSpPr>
        <p:spPr>
          <a:xfrm>
            <a:off x="3699175" y="4150375"/>
            <a:ext cx="3890400" cy="85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</a:rPr>
              <a:t>(Statistica, 2022)</a:t>
            </a:r>
            <a:endParaRPr sz="17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7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 txBox="1"/>
          <p:nvPr/>
        </p:nvSpPr>
        <p:spPr>
          <a:xfrm>
            <a:off x="6221725" y="327375"/>
            <a:ext cx="2766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78" name="Google Shape;7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19875" y="277425"/>
            <a:ext cx="1302936" cy="379750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15"/>
          <p:cNvSpPr txBox="1"/>
          <p:nvPr>
            <p:ph type="title"/>
          </p:nvPr>
        </p:nvSpPr>
        <p:spPr>
          <a:xfrm>
            <a:off x="311700" y="2411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Presentation Structure</a:t>
            </a:r>
            <a:endParaRPr/>
          </a:p>
        </p:txBody>
      </p:sp>
      <p:sp>
        <p:nvSpPr>
          <p:cNvPr id="80" name="Google Shape;80;p15"/>
          <p:cNvSpPr txBox="1"/>
          <p:nvPr/>
        </p:nvSpPr>
        <p:spPr>
          <a:xfrm>
            <a:off x="433000" y="1187675"/>
            <a:ext cx="8289900" cy="273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-GB" sz="1900"/>
              <a:t>Motivation</a:t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-GB" sz="1900"/>
              <a:t>Research Questions</a:t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-GB" sz="1900"/>
              <a:t>Aim</a:t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-GB" sz="1900"/>
              <a:t>Objectives</a:t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-GB" sz="1900"/>
              <a:t>Related Literature</a:t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-GB" sz="1900"/>
              <a:t>Research Design</a:t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-GB" sz="1900"/>
              <a:t>Artefacts</a:t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-GB" sz="1900"/>
              <a:t>Timeline</a:t>
            </a:r>
            <a:endParaRPr sz="1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"/>
          <p:cNvSpPr txBox="1"/>
          <p:nvPr/>
        </p:nvSpPr>
        <p:spPr>
          <a:xfrm>
            <a:off x="6221725" y="327375"/>
            <a:ext cx="2766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86" name="Google Shape;8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19875" y="277425"/>
            <a:ext cx="1302936" cy="379750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6"/>
          <p:cNvSpPr txBox="1"/>
          <p:nvPr>
            <p:ph type="title"/>
          </p:nvPr>
        </p:nvSpPr>
        <p:spPr>
          <a:xfrm>
            <a:off x="311700" y="2411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Motivation</a:t>
            </a:r>
            <a:endParaRPr/>
          </a:p>
        </p:txBody>
      </p:sp>
      <p:pic>
        <p:nvPicPr>
          <p:cNvPr id="88" name="Google Shape;88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76125" y="1770325"/>
            <a:ext cx="3314700" cy="18669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89" name="Google Shape;89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642100" y="1474338"/>
            <a:ext cx="6190199" cy="2458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7"/>
          <p:cNvSpPr txBox="1"/>
          <p:nvPr/>
        </p:nvSpPr>
        <p:spPr>
          <a:xfrm>
            <a:off x="6221725" y="327375"/>
            <a:ext cx="2766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95" name="Google Shape;95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19875" y="277425"/>
            <a:ext cx="1302936" cy="379750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17"/>
          <p:cNvSpPr txBox="1"/>
          <p:nvPr>
            <p:ph type="title"/>
          </p:nvPr>
        </p:nvSpPr>
        <p:spPr>
          <a:xfrm>
            <a:off x="311700" y="2411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Motivation</a:t>
            </a:r>
            <a:endParaRPr/>
          </a:p>
        </p:txBody>
      </p:sp>
      <p:pic>
        <p:nvPicPr>
          <p:cNvPr id="97" name="Google Shape;97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3125" y="966225"/>
            <a:ext cx="2213675" cy="3792699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98" name="Google Shape;98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254188" y="2329726"/>
            <a:ext cx="3339625" cy="187972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99" name="Google Shape;99;p1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572000" y="925287"/>
            <a:ext cx="2986451" cy="15350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100" name="Google Shape;100;p1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289200" y="2460275"/>
            <a:ext cx="4433601" cy="20790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8"/>
          <p:cNvSpPr txBox="1"/>
          <p:nvPr/>
        </p:nvSpPr>
        <p:spPr>
          <a:xfrm>
            <a:off x="6221725" y="327375"/>
            <a:ext cx="2766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06" name="Google Shape;106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19875" y="277425"/>
            <a:ext cx="1302936" cy="379750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18"/>
          <p:cNvSpPr txBox="1"/>
          <p:nvPr>
            <p:ph type="title"/>
          </p:nvPr>
        </p:nvSpPr>
        <p:spPr>
          <a:xfrm>
            <a:off x="311700" y="2411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Research Questions</a:t>
            </a:r>
            <a:endParaRPr/>
          </a:p>
        </p:txBody>
      </p:sp>
      <p:sp>
        <p:nvSpPr>
          <p:cNvPr id="108" name="Google Shape;108;p18"/>
          <p:cNvSpPr txBox="1"/>
          <p:nvPr/>
        </p:nvSpPr>
        <p:spPr>
          <a:xfrm>
            <a:off x="376675" y="2301925"/>
            <a:ext cx="7992000" cy="167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900">
                <a:solidFill>
                  <a:schemeClr val="dk1"/>
                </a:solidFill>
              </a:rPr>
              <a:t>How accurate is the Naive Bayes classification algorithm at identifying tweets spreading political disinformation on Twitter?</a:t>
            </a:r>
            <a:endParaRPr sz="190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1500"/>
              </a:spcBef>
              <a:spcAft>
                <a:spcPts val="1500"/>
              </a:spcAft>
              <a:buNone/>
            </a:pPr>
            <a:r>
              <a:rPr lang="en-GB" sz="1900">
                <a:solidFill>
                  <a:schemeClr val="dk1"/>
                </a:solidFill>
              </a:rPr>
              <a:t>Does the accuracy increase when the algorithm utilises account details of a tweet’s source as well as the content of the tweet?</a:t>
            </a:r>
            <a:endParaRPr sz="2700"/>
          </a:p>
        </p:txBody>
      </p:sp>
      <p:sp>
        <p:nvSpPr>
          <p:cNvPr id="109" name="Google Shape;109;p18"/>
          <p:cNvSpPr txBox="1"/>
          <p:nvPr/>
        </p:nvSpPr>
        <p:spPr>
          <a:xfrm>
            <a:off x="376675" y="1194925"/>
            <a:ext cx="8346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15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900">
                <a:solidFill>
                  <a:schemeClr val="dk1"/>
                </a:solidFill>
              </a:rPr>
              <a:t>Can Machine Learning algorithms be used to spot fake news on social media?</a:t>
            </a:r>
            <a:endParaRPr sz="2100"/>
          </a:p>
        </p:txBody>
      </p:sp>
      <p:sp>
        <p:nvSpPr>
          <p:cNvPr id="110" name="Google Shape;110;p18"/>
          <p:cNvSpPr txBox="1"/>
          <p:nvPr/>
        </p:nvSpPr>
        <p:spPr>
          <a:xfrm>
            <a:off x="376675" y="1194925"/>
            <a:ext cx="8346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1500"/>
              </a:spcAft>
              <a:buNone/>
            </a:pPr>
            <a:r>
              <a:rPr lang="en-GB" sz="1900" strike="sngStrike">
                <a:solidFill>
                  <a:srgbClr val="FF0000"/>
                </a:solidFill>
              </a:rPr>
              <a:t>Can Machine Learning algorithms be used to spot fake news on social media?</a:t>
            </a:r>
            <a:endParaRPr sz="2100" strike="sngStrike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9"/>
          <p:cNvSpPr txBox="1"/>
          <p:nvPr/>
        </p:nvSpPr>
        <p:spPr>
          <a:xfrm>
            <a:off x="6221725" y="327375"/>
            <a:ext cx="2766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16" name="Google Shape;116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19875" y="277425"/>
            <a:ext cx="1302936" cy="379750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19"/>
          <p:cNvSpPr txBox="1"/>
          <p:nvPr>
            <p:ph type="title"/>
          </p:nvPr>
        </p:nvSpPr>
        <p:spPr>
          <a:xfrm>
            <a:off x="311700" y="2411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Aim and Objectives</a:t>
            </a:r>
            <a:endParaRPr/>
          </a:p>
        </p:txBody>
      </p:sp>
      <p:sp>
        <p:nvSpPr>
          <p:cNvPr id="118" name="Google Shape;118;p19"/>
          <p:cNvSpPr txBox="1"/>
          <p:nvPr/>
        </p:nvSpPr>
        <p:spPr>
          <a:xfrm>
            <a:off x="311700" y="994700"/>
            <a:ext cx="8292000" cy="131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000">
                <a:solidFill>
                  <a:schemeClr val="dk1"/>
                </a:solidFill>
              </a:rPr>
              <a:t>Aim:</a:t>
            </a:r>
            <a:r>
              <a:rPr lang="en-GB" sz="2000">
                <a:solidFill>
                  <a:schemeClr val="dk1"/>
                </a:solidFill>
              </a:rPr>
              <a:t>  </a:t>
            </a:r>
            <a:endParaRPr sz="2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500"/>
              </a:spcBef>
              <a:spcAft>
                <a:spcPts val="15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900">
                <a:solidFill>
                  <a:schemeClr val="dk1"/>
                </a:solidFill>
              </a:rPr>
              <a:t>T</a:t>
            </a:r>
            <a:r>
              <a:rPr lang="en-GB" sz="1900">
                <a:solidFill>
                  <a:schemeClr val="dk1"/>
                </a:solidFill>
              </a:rPr>
              <a:t>o measure the accuracy of the Naive Bayes classifier at identifying political disinformation in tweets.</a:t>
            </a:r>
            <a:endParaRPr sz="1900"/>
          </a:p>
        </p:txBody>
      </p:sp>
      <p:sp>
        <p:nvSpPr>
          <p:cNvPr id="119" name="Google Shape;119;p19"/>
          <p:cNvSpPr txBox="1"/>
          <p:nvPr/>
        </p:nvSpPr>
        <p:spPr>
          <a:xfrm>
            <a:off x="244200" y="3272825"/>
            <a:ext cx="8292000" cy="93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200000"/>
              </a:lnSpc>
              <a:spcBef>
                <a:spcPts val="1500"/>
              </a:spcBef>
              <a:spcAft>
                <a:spcPts val="1500"/>
              </a:spcAft>
              <a:buNone/>
            </a:pPr>
            <a:r>
              <a:t/>
            </a:r>
            <a:endParaRPr b="1" sz="1200">
              <a:solidFill>
                <a:schemeClr val="dk1"/>
              </a:solidFill>
            </a:endParaRPr>
          </a:p>
        </p:txBody>
      </p:sp>
      <p:sp>
        <p:nvSpPr>
          <p:cNvPr id="120" name="Google Shape;120;p19"/>
          <p:cNvSpPr txBox="1"/>
          <p:nvPr/>
        </p:nvSpPr>
        <p:spPr>
          <a:xfrm>
            <a:off x="297000" y="2364275"/>
            <a:ext cx="8186400" cy="210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000"/>
              <a:t>Objectives:</a:t>
            </a:r>
            <a:endParaRPr b="1"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/>
          </a:p>
          <a:p>
            <a:pPr indent="-3492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-GB" sz="1900"/>
              <a:t>To critically evaluate literature. </a:t>
            </a:r>
            <a:endParaRPr sz="1200">
              <a:solidFill>
                <a:schemeClr val="dk1"/>
              </a:solidFill>
            </a:endParaRPr>
          </a:p>
          <a:p>
            <a:pPr indent="-3492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-GB" sz="1900">
                <a:solidFill>
                  <a:schemeClr val="dk1"/>
                </a:solidFill>
              </a:rPr>
              <a:t>To measure the accuracy of the Naive Bayes classifier at identifying political disinformation in tweets using the content of the tweets </a:t>
            </a:r>
            <a:r>
              <a:rPr lang="en-GB" sz="1900">
                <a:solidFill>
                  <a:schemeClr val="dk1"/>
                </a:solidFill>
              </a:rPr>
              <a:t>and the account details of the source as predictors.</a:t>
            </a:r>
            <a:endParaRPr sz="26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0"/>
          <p:cNvSpPr txBox="1"/>
          <p:nvPr/>
        </p:nvSpPr>
        <p:spPr>
          <a:xfrm>
            <a:off x="6221725" y="327375"/>
            <a:ext cx="2766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26" name="Google Shape;126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19875" y="277425"/>
            <a:ext cx="1302936" cy="379750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20"/>
          <p:cNvSpPr txBox="1"/>
          <p:nvPr>
            <p:ph type="title"/>
          </p:nvPr>
        </p:nvSpPr>
        <p:spPr>
          <a:xfrm>
            <a:off x="311700" y="2411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Related Literature </a:t>
            </a:r>
            <a:endParaRPr/>
          </a:p>
        </p:txBody>
      </p:sp>
      <p:sp>
        <p:nvSpPr>
          <p:cNvPr id="128" name="Google Shape;128;p20"/>
          <p:cNvSpPr txBox="1"/>
          <p:nvPr/>
        </p:nvSpPr>
        <p:spPr>
          <a:xfrm>
            <a:off x="244200" y="3272825"/>
            <a:ext cx="8292000" cy="93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200000"/>
              </a:lnSpc>
              <a:spcBef>
                <a:spcPts val="1500"/>
              </a:spcBef>
              <a:spcAft>
                <a:spcPts val="1500"/>
              </a:spcAft>
              <a:buNone/>
            </a:pPr>
            <a:r>
              <a:t/>
            </a:r>
            <a:endParaRPr b="1" sz="1200">
              <a:solidFill>
                <a:schemeClr val="dk1"/>
              </a:solidFill>
            </a:endParaRPr>
          </a:p>
        </p:txBody>
      </p:sp>
      <p:sp>
        <p:nvSpPr>
          <p:cNvPr id="129" name="Google Shape;129;p20"/>
          <p:cNvSpPr txBox="1"/>
          <p:nvPr/>
        </p:nvSpPr>
        <p:spPr>
          <a:xfrm>
            <a:off x="940475" y="1914250"/>
            <a:ext cx="2096100" cy="135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900"/>
              <a:t>Misinformation on Twitter </a:t>
            </a:r>
            <a:endParaRPr sz="19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900"/>
              <a:t>at </a:t>
            </a:r>
            <a:endParaRPr sz="19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900"/>
              <a:t>Election Time</a:t>
            </a:r>
            <a:endParaRPr sz="1900"/>
          </a:p>
        </p:txBody>
      </p:sp>
      <p:sp>
        <p:nvSpPr>
          <p:cNvPr id="130" name="Google Shape;130;p20"/>
          <p:cNvSpPr txBox="1"/>
          <p:nvPr/>
        </p:nvSpPr>
        <p:spPr>
          <a:xfrm>
            <a:off x="3278688" y="1914250"/>
            <a:ext cx="2586600" cy="70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highlight>
                <a:schemeClr val="accent6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chemeClr val="accent6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chemeClr val="accent6"/>
              </a:highlight>
            </a:endParaRPr>
          </a:p>
        </p:txBody>
      </p:sp>
      <p:pic>
        <p:nvPicPr>
          <p:cNvPr id="131" name="Google Shape;131;p20"/>
          <p:cNvPicPr preferRelativeResize="0"/>
          <p:nvPr/>
        </p:nvPicPr>
        <p:blipFill>
          <a:blip r:embed="rId4">
            <a:alphaModFix amt="84000"/>
          </a:blip>
          <a:stretch>
            <a:fillRect/>
          </a:stretch>
        </p:blipFill>
        <p:spPr>
          <a:xfrm>
            <a:off x="3300012" y="1007175"/>
            <a:ext cx="2543975" cy="3902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1"/>
          <p:cNvSpPr txBox="1"/>
          <p:nvPr/>
        </p:nvSpPr>
        <p:spPr>
          <a:xfrm>
            <a:off x="6221725" y="327375"/>
            <a:ext cx="2766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37" name="Google Shape;137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19875" y="277425"/>
            <a:ext cx="1302936" cy="379750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21"/>
          <p:cNvSpPr txBox="1"/>
          <p:nvPr>
            <p:ph type="title"/>
          </p:nvPr>
        </p:nvSpPr>
        <p:spPr>
          <a:xfrm>
            <a:off x="311700" y="2411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Related Literature</a:t>
            </a:r>
            <a:endParaRPr/>
          </a:p>
        </p:txBody>
      </p:sp>
      <p:sp>
        <p:nvSpPr>
          <p:cNvPr id="139" name="Google Shape;139;p21"/>
          <p:cNvSpPr txBox="1"/>
          <p:nvPr/>
        </p:nvSpPr>
        <p:spPr>
          <a:xfrm>
            <a:off x="244200" y="3272825"/>
            <a:ext cx="8292000" cy="93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200000"/>
              </a:lnSpc>
              <a:spcBef>
                <a:spcPts val="1500"/>
              </a:spcBef>
              <a:spcAft>
                <a:spcPts val="1500"/>
              </a:spcAft>
              <a:buNone/>
            </a:pPr>
            <a:r>
              <a:t/>
            </a:r>
            <a:endParaRPr b="1" sz="1200">
              <a:solidFill>
                <a:schemeClr val="dk1"/>
              </a:solidFill>
            </a:endParaRPr>
          </a:p>
        </p:txBody>
      </p:sp>
      <p:graphicFrame>
        <p:nvGraphicFramePr>
          <p:cNvPr id="140" name="Google Shape;140;p21"/>
          <p:cNvGraphicFramePr/>
          <p:nvPr/>
        </p:nvGraphicFramePr>
        <p:xfrm>
          <a:off x="391313" y="1017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{CBA435B3-7855-44BE-98F1-BB76010E6DEB}</a:tableStyleId>
              </a:tblPr>
              <a:tblGrid>
                <a:gridCol w="4013425"/>
                <a:gridCol w="434795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900">
                          <a:solidFill>
                            <a:schemeClr val="dk1"/>
                          </a:solidFill>
                          <a:highlight>
                            <a:srgbClr val="FCFCFC"/>
                          </a:highlight>
                        </a:rPr>
                        <a:t>Authors</a:t>
                      </a:r>
                      <a:endParaRPr b="1" sz="1900">
                        <a:solidFill>
                          <a:schemeClr val="dk1"/>
                        </a:solidFill>
                        <a:highlight>
                          <a:srgbClr val="FCFCFC"/>
                        </a:highlight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900"/>
                        <a:t>Point of Interest</a:t>
                      </a:r>
                      <a:endParaRPr b="1" sz="1900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800">
                          <a:solidFill>
                            <a:schemeClr val="dk1"/>
                          </a:solidFill>
                          <a:highlight>
                            <a:srgbClr val="FCFCFC"/>
                          </a:highlight>
                        </a:rPr>
                        <a:t>Aphiwongsophon &amp; Chongstitvatana, 2018</a:t>
                      </a:r>
                      <a:endParaRPr sz="18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/>
                        <a:t>Naive Bayes 97% accurate !?!</a:t>
                      </a:r>
                      <a:endParaRPr sz="1800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/>
                        <a:t>Khan et al., 2021</a:t>
                      </a:r>
                      <a:endParaRPr sz="18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/>
                        <a:t>Benchmarking various algorithms</a:t>
                      </a:r>
                      <a:endParaRPr sz="1800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/>
                        <a:t>Conroy et al, 2015</a:t>
                      </a:r>
                      <a:endParaRPr sz="18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/>
                        <a:t>Difficult to identify through content alone</a:t>
                      </a:r>
                      <a:endParaRPr sz="1800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/>
                        <a:t>Della Vedova et al., 2018</a:t>
                      </a:r>
                      <a:endParaRPr sz="18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/>
                        <a:t>Use tweeter’s details + tweet’s content</a:t>
                      </a:r>
                      <a:endParaRPr sz="1800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