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embeddedFontLst>
    <p:embeddedFont>
      <p:font typeface="Robo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BA435B3-7855-44BE-98F1-BB76010E6DEB}">
  <a:tblStyle styleId="{CBA435B3-7855-44BE-98F1-BB76010E6DE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Roboto-regular.fntdata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Roboto-italic.fntdata"/><Relationship Id="rId25" Type="http://schemas.openxmlformats.org/officeDocument/2006/relationships/font" Target="fonts/Roboto-bold.fntdata"/><Relationship Id="rId27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b016186a3_1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2b016186a3_1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b25488d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2b25488d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2b016186a3_1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2b016186a3_1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2b016186a3_1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2b016186a3_1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2b016186a3_1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2b016186a3_1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b016186a3_1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b016186a3_1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b016186a3_1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2b016186a3_1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2b016186a3_1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2b016186a3_1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2b016186a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2b016186a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b016186a3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b016186a3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2b016186a3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2b016186a3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2b016186a3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2b016186a3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2b016186a3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2b016186a3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b016186a3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2b016186a3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2b016186a3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2b016186a3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b016186a3_1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b016186a3_1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hyperlink" Target="https://www.statista.com/statistics/286210/online-news-newspapers-and-magazine-consumption-in-great-britain/" TargetMode="External"/><Relationship Id="rId5" Type="http://schemas.openxmlformats.org/officeDocument/2006/relationships/hyperlink" Target="https://doi.org/10.1109/ECTICon.2018.8620051" TargetMode="External"/><Relationship Id="rId6" Type="http://schemas.openxmlformats.org/officeDocument/2006/relationships/hyperlink" Target="https://doi.org/10.1038/s41467-018-07761-2" TargetMode="External"/><Relationship Id="rId7" Type="http://schemas.openxmlformats.org/officeDocument/2006/relationships/hyperlink" Target="https://doi.org/10.1038/s41467-018-07761-2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hyperlink" Target="http://www.pewresearch.org/fact-tank/2017/10/04/key-trends-in-social-and-digital-news-media/" TargetMode="External"/><Relationship Id="rId5" Type="http://schemas.openxmlformats.org/officeDocument/2006/relationships/hyperlink" Target="https://doi.org/10.1002/pra2.2015.145052010082" TargetMode="External"/><Relationship Id="rId6" Type="http://schemas.openxmlformats.org/officeDocument/2006/relationships/hyperlink" Target="https://doi.org/10.23919/FRUCT.2018.8468301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hyperlink" Target="https://doi.org/10.1016/j.mlwa.2021.100032" TargetMode="External"/><Relationship Id="rId5" Type="http://schemas.openxmlformats.org/officeDocument/2006/relationships/hyperlink" Target="https://doi.org/10.1109/ACCESS.2019.2938389" TargetMode="External"/><Relationship Id="rId6" Type="http://schemas.openxmlformats.org/officeDocument/2006/relationships/hyperlink" Target="https://www.vox.com/2017/9/28/16378186/twitter-fake-news-misinformation-russia-oxford-swing-states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Relationship Id="rId4" Type="http://schemas.openxmlformats.org/officeDocument/2006/relationships/hyperlink" Target="https://www.pewresearch.org/fact-tank/2021/01/12/more-than-eight-in-ten-americans-get-news-from-digital-devices/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hyperlink" Target="https://www.dw.com/en/turkey-eu-relations-which-countries-are-for-or-against-turkish-accession/a-40381533" TargetMode="External"/><Relationship Id="rId5" Type="http://schemas.openxmlformats.org/officeDocument/2006/relationships/hyperlink" Target="https://www.bbc.co.uk/news/technology-46590890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hyperlink" Target="https://blog.twitter.com/en_us/topics/company/2017/Update-Russian-Interference-in-2016--Election-Bots-and-Misinformation" TargetMode="External"/><Relationship Id="rId5" Type="http://schemas.openxmlformats.org/officeDocument/2006/relationships/hyperlink" Target="https://twitter.com/vote_leave/status/742328989440745472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jpg"/><Relationship Id="rId6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5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7.jpg"/><Relationship Id="rId5" Type="http://schemas.openxmlformats.org/officeDocument/2006/relationships/image" Target="../media/image5.jpg"/><Relationship Id="rId6" Type="http://schemas.openxmlformats.org/officeDocument/2006/relationships/image" Target="../media/image9.jpg"/><Relationship Id="rId7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66875"/>
            <a:ext cx="8520600" cy="109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2800">
                <a:solidFill>
                  <a:srgbClr val="434343"/>
                </a:solidFill>
                <a:highlight>
                  <a:srgbClr val="FFFFFF"/>
                </a:highlight>
              </a:rPr>
              <a:t>Alerting Users to Fake News on Twitter</a:t>
            </a:r>
            <a:endParaRPr sz="6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92075" y="20419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Research Proposal</a:t>
            </a:r>
            <a:endParaRPr sz="1700"/>
          </a:p>
        </p:txBody>
      </p:sp>
      <p:sp>
        <p:nvSpPr>
          <p:cNvPr id="56" name="Google Shape;56;p13"/>
          <p:cNvSpPr txBox="1"/>
          <p:nvPr/>
        </p:nvSpPr>
        <p:spPr>
          <a:xfrm>
            <a:off x="928975" y="3519100"/>
            <a:ext cx="73938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</a:rPr>
              <a:t>A presentation submitted in partial fulfilment of the Research Methods and Professional Practice module (RMPP_PCOM7E)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</a:rPr>
              <a:t>MSc Computer Science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</a:rPr>
              <a:t>University of Essex Online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</a:rPr>
              <a:t>May 2022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6" name="Google Shape;14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2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Research Methodology</a:t>
            </a:r>
            <a:endParaRPr/>
          </a:p>
        </p:txBody>
      </p:sp>
      <p:sp>
        <p:nvSpPr>
          <p:cNvPr id="148" name="Google Shape;148;p22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49" name="Google Shape;149;p22"/>
          <p:cNvSpPr txBox="1"/>
          <p:nvPr/>
        </p:nvSpPr>
        <p:spPr>
          <a:xfrm>
            <a:off x="311700" y="1074025"/>
            <a:ext cx="59328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Experimental Research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Naive Bayes classifier using tweet’s content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Naive Bayes classifier using both content and source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Hypothesis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&gt; 77% accuracy when using Content and Source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Content and Source  &gt;  Content only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3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Timeline</a:t>
            </a:r>
            <a:endParaRPr/>
          </a:p>
        </p:txBody>
      </p:sp>
      <p:sp>
        <p:nvSpPr>
          <p:cNvPr id="157" name="Google Shape;157;p23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pic>
        <p:nvPicPr>
          <p:cNvPr id="158" name="Google Shape;15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850" y="920900"/>
            <a:ext cx="5380300" cy="383735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4" name="Google Shape;16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4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References</a:t>
            </a:r>
            <a:endParaRPr/>
          </a:p>
        </p:txBody>
      </p:sp>
      <p:sp>
        <p:nvSpPr>
          <p:cNvPr id="166" name="Google Shape;166;p24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67" name="Google Shape;167;p24"/>
          <p:cNvSpPr txBox="1"/>
          <p:nvPr/>
        </p:nvSpPr>
        <p:spPr>
          <a:xfrm>
            <a:off x="422250" y="870325"/>
            <a:ext cx="7935900" cy="4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Anon (2022) Online Newspaper and Magazine Consumption in Great Britain. Available from:  </a:t>
            </a: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https://www.statista.com/statistics/286210/online-news-newspapers-and-magazine-consumption-in-great-britain/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[Accessed 1/5/2022]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CFCFC"/>
                </a:highlight>
              </a:rPr>
              <a:t>Aphiwongsophon, S. &amp; Chongstitvatana, P. (2018) ‘Detecting Fake News with Machine Learning Method’ 2018 15th International Conference on Electrical Engineering/Electronics, Computer, Telecommunications and Information Technology (ECTI-CON), 2018, pp. 528-531, </a:t>
            </a:r>
            <a:r>
              <a:rPr lang="en-GB" sz="1200" u="sng">
                <a:solidFill>
                  <a:srgbClr val="1155CC"/>
                </a:solidFill>
                <a:highlight>
                  <a:srgbClr val="FCFCFC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https://doi.org/10.1109/ECTICon.2018.8620051</a:t>
            </a:r>
            <a:endParaRPr sz="1200">
              <a:solidFill>
                <a:schemeClr val="dk1"/>
              </a:solidFill>
              <a:highlight>
                <a:srgbClr val="FCFCFC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CFCFC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CFCFC"/>
                </a:highlight>
              </a:rPr>
              <a:t>Bovet, A. &amp; Makse, H.A. (2019) Influence of fake news in Twitter during the 2016 US presidential election. Nat Commun 10, 7 (2019). </a:t>
            </a:r>
            <a:r>
              <a:rPr lang="en-GB" sz="1200" u="sng">
                <a:solidFill>
                  <a:srgbClr val="1155CC"/>
                </a:solidFill>
                <a:highlight>
                  <a:srgbClr val="FCFCFC"/>
                </a:highlight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https://doi.org/10.1038/s41467-018-07761-</a:t>
            </a:r>
            <a:r>
              <a:rPr i="1" lang="en-GB" sz="1200" u="sng">
                <a:solidFill>
                  <a:srgbClr val="1155CC"/>
                </a:solidFill>
                <a:highlight>
                  <a:srgbClr val="FCFCFC"/>
                </a:highlight>
                <a:latin typeface="Roboto"/>
                <a:ea typeface="Roboto"/>
                <a:cs typeface="Roboto"/>
                <a:sym typeface="Roboto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2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5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References</a:t>
            </a:r>
            <a:endParaRPr/>
          </a:p>
        </p:txBody>
      </p:sp>
      <p:sp>
        <p:nvSpPr>
          <p:cNvPr id="175" name="Google Shape;175;p25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76" name="Google Shape;176;p25"/>
          <p:cNvSpPr txBox="1"/>
          <p:nvPr/>
        </p:nvSpPr>
        <p:spPr>
          <a:xfrm>
            <a:off x="422250" y="870325"/>
            <a:ext cx="79359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Bialik, K., &amp; Matsa, K. (2017) Key trends in social and digital news media. Pew Research Available from: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www.pewresearch.org/fact-tank/2017/10/04/key-trends-in-social-and-digital-news-media/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[Accessed 1/5/2022]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CFCFC"/>
                </a:highlight>
              </a:rPr>
              <a:t>Conroy, N.K., Rubin, V.L. and Chen, Y. (2015), Automatic deception detection: Methods for finding fake news. Proc. Assoc. Info. Sci. Tech., 52: 1-4. </a:t>
            </a:r>
            <a:endParaRPr sz="1200">
              <a:solidFill>
                <a:schemeClr val="dk1"/>
              </a:solidFill>
              <a:highlight>
                <a:srgbClr val="FCFCFC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u="sng">
                <a:solidFill>
                  <a:srgbClr val="1155CC"/>
                </a:solidFill>
                <a:highlight>
                  <a:srgbClr val="FCFCFC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https://doi.org/10.1002/pra2.2015.145052010082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CFCFC"/>
                </a:highlight>
              </a:rPr>
              <a:t>Della Vedova, M.L.,  Tacchini, E., Moret, S., Ballarin, G., DiPierro, M. &amp; de Alfaro, L. (2018) "Automatic Online Fake News Detection Combining Content and Social Signals," 22nd Conference of Open Innovations Association (FRUCT), 2018, pp. 272-279,</a:t>
            </a:r>
            <a:r>
              <a:rPr lang="en-GB" sz="1200">
                <a:solidFill>
                  <a:srgbClr val="333333"/>
                </a:solidFill>
                <a:highlight>
                  <a:srgbClr val="FCFCFC"/>
                </a:highlight>
              </a:rPr>
              <a:t> </a:t>
            </a:r>
            <a:r>
              <a:rPr lang="en-GB" sz="1200" u="sng">
                <a:solidFill>
                  <a:srgbClr val="1155CC"/>
                </a:solidFill>
                <a:highlight>
                  <a:srgbClr val="FCFCFC"/>
                </a:highlight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https://doi.org/10.23919/FRUCT.2018.8468301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6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2" name="Google Shape;18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6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References</a:t>
            </a:r>
            <a:endParaRPr/>
          </a:p>
        </p:txBody>
      </p:sp>
      <p:sp>
        <p:nvSpPr>
          <p:cNvPr id="184" name="Google Shape;184;p26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85" name="Google Shape;185;p26"/>
          <p:cNvSpPr txBox="1"/>
          <p:nvPr/>
        </p:nvSpPr>
        <p:spPr>
          <a:xfrm>
            <a:off x="422250" y="870325"/>
            <a:ext cx="79359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CFCFC"/>
                </a:highlight>
              </a:rPr>
              <a:t>Khan, J. Y., Khondaker, M. T. I., Afroz, S., Uddin, G. &amp; Iqbal, A. (2021) A benchmark study of machine learning models for online fake news detection. Machine Learning with Applications, Volume 4, 2021 </a:t>
            </a:r>
            <a:r>
              <a:rPr lang="en-GB" sz="1200" u="sng">
                <a:solidFill>
                  <a:srgbClr val="1155CC"/>
                </a:solidFill>
                <a:highlight>
                  <a:srgbClr val="FCFCFC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https://doi.org/10.1016/j.mlwa.2021.100032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CFCFC"/>
                </a:highlight>
              </a:rPr>
              <a:t>Oehmichen, A., Hua, K., Amador Díaz López, J., Molina-Solana, M., Gómez-Romero, J.  &amp; Guo, Y. (2019) Not All Lies Are Equal. A Study Into the Engineering of Political Misinformation in the 2016 US Presidential Election. IEEE Access, vol. 7, pp. 126305-126314, 2019, </a:t>
            </a:r>
            <a:r>
              <a:rPr lang="en-GB" sz="1200" u="sng">
                <a:solidFill>
                  <a:srgbClr val="1155CC"/>
                </a:solidFill>
                <a:highlight>
                  <a:srgbClr val="FCFCFC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https://doi.org/10.1109/ACCESS.2019.2938389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Romm, T. and Molla, R. (2017) Junk news and Russian misinformation flooded Twitter. Available from: </a:t>
            </a: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https://www.vox.com/2017/9/28/16378186/twitter-fake-news-misinformation-russia-oxford-swing-states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[Accessed 1/5/2022]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1" name="Google Shape;19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7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References</a:t>
            </a:r>
            <a:endParaRPr/>
          </a:p>
        </p:txBody>
      </p:sp>
      <p:sp>
        <p:nvSpPr>
          <p:cNvPr id="193" name="Google Shape;193;p27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94" name="Google Shape;194;p27"/>
          <p:cNvSpPr txBox="1"/>
          <p:nvPr/>
        </p:nvSpPr>
        <p:spPr>
          <a:xfrm>
            <a:off x="422250" y="870325"/>
            <a:ext cx="79359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Shearer, E. (2021) More than eight in ten Americans get news online. Pew Research Available from: </a:t>
            </a: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https://www.pewresearch.org/fact-tank/2021/01/12/more-than-eight-in-ten-americans-get-news-from-digital-devices/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[Accessed 1/5/2022]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CFCFC"/>
              </a:highligh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0" name="Google Shape;20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8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Images</a:t>
            </a:r>
            <a:endParaRPr/>
          </a:p>
        </p:txBody>
      </p:sp>
      <p:sp>
        <p:nvSpPr>
          <p:cNvPr id="202" name="Google Shape;202;p28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203" name="Google Shape;203;p28"/>
          <p:cNvSpPr txBox="1"/>
          <p:nvPr/>
        </p:nvSpPr>
        <p:spPr>
          <a:xfrm>
            <a:off x="422250" y="870325"/>
            <a:ext cx="7935900" cy="3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Abbey Runners - personal photograph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Breaking Point (2016). Available from: </a:t>
            </a: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https://www.dw.com/en/turkey-eu-relations-which-countries-are-for-or-against-turkish-accession/a-40381533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 [Accessed 7/5/2022]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Russia meddled in all big social media around US election. Available from: </a:t>
            </a: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https://www.bbc.co.uk/news/technology-46590890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[Accessed 3/5/2022]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CFCFC"/>
              </a:highligh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9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9" name="Google Shape;20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9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Images</a:t>
            </a:r>
            <a:endParaRPr/>
          </a:p>
        </p:txBody>
      </p:sp>
      <p:sp>
        <p:nvSpPr>
          <p:cNvPr id="211" name="Google Shape;211;p29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212" name="Google Shape;212;p29"/>
          <p:cNvSpPr txBox="1"/>
          <p:nvPr/>
        </p:nvSpPr>
        <p:spPr>
          <a:xfrm>
            <a:off x="422250" y="870325"/>
            <a:ext cx="79359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Twitter Public Policy (2017) Update: Russian Interference in 2016 Elections Available from: </a:t>
            </a: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https://blog.twitter.com/en_us/topics/company/2017/Update-Russian-Interference-in-2016--Election-Bots-and-Misinformation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[Accessed 1/5/2022]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Vote Leave 1 billion. Available from:: </a:t>
            </a:r>
            <a:r>
              <a:rPr lang="en-GB" sz="1200" u="sng">
                <a:solidFill>
                  <a:srgbClr val="1155CC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https://twitter.com/vote_leave/status/742328989440745472</a:t>
            </a:r>
            <a:r>
              <a:rPr lang="en-GB" sz="1200">
                <a:solidFill>
                  <a:srgbClr val="202124"/>
                </a:solidFill>
                <a:highlight>
                  <a:srgbClr val="FFFFFF"/>
                </a:highlight>
              </a:rPr>
              <a:t> [Accessed 7/5/2022]</a:t>
            </a: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CFCFC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Finding News Online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 amt="34000"/>
          </a:blip>
          <a:stretch>
            <a:fillRect/>
          </a:stretch>
        </p:blipFill>
        <p:spPr>
          <a:xfrm>
            <a:off x="402450" y="1180738"/>
            <a:ext cx="3999899" cy="335987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402450" y="2430775"/>
            <a:ext cx="3999900" cy="8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2017: </a:t>
            </a:r>
            <a:r>
              <a:rPr b="1" lang="en-GB" sz="1700"/>
              <a:t>45%</a:t>
            </a:r>
            <a:r>
              <a:rPr lang="en-GB" sz="1700"/>
              <a:t>      </a:t>
            </a:r>
            <a:r>
              <a:rPr lang="en-GB" sz="1200">
                <a:solidFill>
                  <a:schemeClr val="dk1"/>
                </a:solidFill>
              </a:rPr>
              <a:t>(Bialik and Matsa, 2017)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/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402450" y="1570966"/>
            <a:ext cx="3999900" cy="8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2016: </a:t>
            </a:r>
            <a:r>
              <a:rPr b="1" lang="en-GB" sz="1700"/>
              <a:t>38</a:t>
            </a:r>
            <a:r>
              <a:rPr b="1" lang="en-GB" sz="1700"/>
              <a:t>%</a:t>
            </a:r>
            <a:r>
              <a:rPr lang="en-GB" sz="1700"/>
              <a:t>      </a:t>
            </a:r>
            <a:r>
              <a:rPr lang="en-GB" sz="1200">
                <a:solidFill>
                  <a:schemeClr val="dk1"/>
                </a:solidFill>
              </a:rPr>
              <a:t>(Bialik and Matsa, 2017)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402450" y="3290566"/>
            <a:ext cx="3999900" cy="8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2021: </a:t>
            </a:r>
            <a:r>
              <a:rPr b="1" lang="en-GB" sz="1700"/>
              <a:t>68</a:t>
            </a:r>
            <a:r>
              <a:rPr b="1" lang="en-GB" sz="1700"/>
              <a:t>%</a:t>
            </a:r>
            <a:r>
              <a:rPr lang="en-GB" sz="1700"/>
              <a:t>      </a:t>
            </a:r>
            <a:r>
              <a:rPr lang="en-GB" sz="1200">
                <a:solidFill>
                  <a:schemeClr val="dk1"/>
                </a:solidFill>
              </a:rPr>
              <a:t>(Shearer, 2021)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4832400" y="1168575"/>
            <a:ext cx="3890400" cy="336807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32400" y="1939699"/>
            <a:ext cx="3890400" cy="26009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3699175" y="4150375"/>
            <a:ext cx="3890400" cy="8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(Statistica, 2022)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Presentation Structure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433000" y="1187675"/>
            <a:ext cx="8289900" cy="27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Motivation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Research Questions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Aim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Objectives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Related Literature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Research Design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Artefacts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Timeline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Motivation</a:t>
            </a: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6125" y="1770325"/>
            <a:ext cx="3314700" cy="186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42100" y="1474338"/>
            <a:ext cx="6190199" cy="245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7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Motivation</a:t>
            </a:r>
            <a:endParaRPr/>
          </a:p>
        </p:txBody>
      </p:sp>
      <p:pic>
        <p:nvPicPr>
          <p:cNvPr id="97" name="Google Shape;9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3125" y="966225"/>
            <a:ext cx="2213675" cy="379269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8" name="Google Shape;9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54188" y="2329726"/>
            <a:ext cx="3339625" cy="187972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9" name="Google Shape;9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72000" y="925287"/>
            <a:ext cx="2986451" cy="1535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0" name="Google Shape;100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9200" y="2460275"/>
            <a:ext cx="4433601" cy="2079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8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Research Questions</a:t>
            </a:r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376675" y="2301925"/>
            <a:ext cx="7992000" cy="1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solidFill>
                  <a:schemeClr val="dk1"/>
                </a:solidFill>
              </a:rPr>
              <a:t>How accurate is the Naive Bayes classification algorithm at identifying tweets spreading political disinformation on Twitter?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-GB" sz="1900">
                <a:solidFill>
                  <a:schemeClr val="dk1"/>
                </a:solidFill>
              </a:rPr>
              <a:t>Does the accuracy increase when the algorithm utilises account details of a tweet’s source as well as the content of the tweet?</a:t>
            </a:r>
            <a:endParaRPr sz="2700"/>
          </a:p>
        </p:txBody>
      </p:sp>
      <p:sp>
        <p:nvSpPr>
          <p:cNvPr id="109" name="Google Shape;109;p18"/>
          <p:cNvSpPr txBox="1"/>
          <p:nvPr/>
        </p:nvSpPr>
        <p:spPr>
          <a:xfrm>
            <a:off x="376675" y="1194925"/>
            <a:ext cx="8346000" cy="8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900">
                <a:solidFill>
                  <a:schemeClr val="dk1"/>
                </a:solidFill>
              </a:rPr>
              <a:t>Can Machine Learning algorithms be used to spot fake news on social media?</a:t>
            </a:r>
            <a:endParaRPr sz="2100"/>
          </a:p>
        </p:txBody>
      </p:sp>
      <p:sp>
        <p:nvSpPr>
          <p:cNvPr id="110" name="Google Shape;110;p18"/>
          <p:cNvSpPr txBox="1"/>
          <p:nvPr/>
        </p:nvSpPr>
        <p:spPr>
          <a:xfrm>
            <a:off x="376675" y="1194925"/>
            <a:ext cx="8346000" cy="8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GB" sz="1900" strike="sngStrike">
                <a:solidFill>
                  <a:srgbClr val="FF0000"/>
                </a:solidFill>
              </a:rPr>
              <a:t>Can Machine Learning algorithms be used to spot fake news on social media?</a:t>
            </a:r>
            <a:endParaRPr sz="2100" strike="sngStrike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9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Aim and Objectives</a:t>
            </a:r>
            <a:endParaRPr/>
          </a:p>
        </p:txBody>
      </p:sp>
      <p:sp>
        <p:nvSpPr>
          <p:cNvPr id="118" name="Google Shape;118;p19"/>
          <p:cNvSpPr txBox="1"/>
          <p:nvPr/>
        </p:nvSpPr>
        <p:spPr>
          <a:xfrm>
            <a:off x="311700" y="994700"/>
            <a:ext cx="8292000" cy="13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</a:rPr>
              <a:t>Aim:</a:t>
            </a:r>
            <a:r>
              <a:rPr lang="en-GB" sz="2000">
                <a:solidFill>
                  <a:schemeClr val="dk1"/>
                </a:solidFill>
              </a:rPr>
              <a:t> 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900">
                <a:solidFill>
                  <a:schemeClr val="dk1"/>
                </a:solidFill>
              </a:rPr>
              <a:t>T</a:t>
            </a:r>
            <a:r>
              <a:rPr lang="en-GB" sz="1900">
                <a:solidFill>
                  <a:schemeClr val="dk1"/>
                </a:solidFill>
              </a:rPr>
              <a:t>o measure the accuracy of the Naive Bayes classifier at identifying political disinformation in tweets.</a:t>
            </a:r>
            <a:endParaRPr sz="1900"/>
          </a:p>
        </p:txBody>
      </p:sp>
      <p:sp>
        <p:nvSpPr>
          <p:cNvPr id="119" name="Google Shape;119;p19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20" name="Google Shape;120;p19"/>
          <p:cNvSpPr txBox="1"/>
          <p:nvPr/>
        </p:nvSpPr>
        <p:spPr>
          <a:xfrm>
            <a:off x="297000" y="2364275"/>
            <a:ext cx="8186400" cy="21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/>
              <a:t>Objectives:</a:t>
            </a:r>
            <a:endParaRPr b="1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/>
              <a:t>To critically evaluate literature. </a:t>
            </a:r>
            <a:endParaRPr sz="12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GB" sz="1900">
                <a:solidFill>
                  <a:schemeClr val="dk1"/>
                </a:solidFill>
              </a:rPr>
              <a:t>To measure the accuracy of the Naive Bayes classifier at identifying political disinformation in tweets using the content of the tweets </a:t>
            </a:r>
            <a:r>
              <a:rPr lang="en-GB" sz="1900">
                <a:solidFill>
                  <a:schemeClr val="dk1"/>
                </a:solidFill>
              </a:rPr>
              <a:t>and the account details of the source as predictors.</a:t>
            </a:r>
            <a:endParaRPr sz="2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Related Literature </a:t>
            </a:r>
            <a:endParaRPr/>
          </a:p>
        </p:txBody>
      </p:sp>
      <p:sp>
        <p:nvSpPr>
          <p:cNvPr id="128" name="Google Shape;128;p20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29" name="Google Shape;129;p20"/>
          <p:cNvSpPr txBox="1"/>
          <p:nvPr/>
        </p:nvSpPr>
        <p:spPr>
          <a:xfrm>
            <a:off x="940475" y="1914250"/>
            <a:ext cx="20961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Misinformation on Twitter </a:t>
            </a:r>
            <a:endParaRPr sz="1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at </a:t>
            </a:r>
            <a:endParaRPr sz="1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Election Time</a:t>
            </a:r>
            <a:endParaRPr sz="1900"/>
          </a:p>
        </p:txBody>
      </p:sp>
      <p:sp>
        <p:nvSpPr>
          <p:cNvPr id="130" name="Google Shape;130;p20"/>
          <p:cNvSpPr txBox="1"/>
          <p:nvPr/>
        </p:nvSpPr>
        <p:spPr>
          <a:xfrm>
            <a:off x="3278688" y="1914250"/>
            <a:ext cx="2586600" cy="7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highlight>
                <a:schemeClr val="accent6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accent6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accent6"/>
              </a:highlight>
            </a:endParaRPr>
          </a:p>
        </p:txBody>
      </p:sp>
      <p:pic>
        <p:nvPicPr>
          <p:cNvPr id="131" name="Google Shape;131;p20"/>
          <p:cNvPicPr preferRelativeResize="0"/>
          <p:nvPr/>
        </p:nvPicPr>
        <p:blipFill>
          <a:blip r:embed="rId4">
            <a:alphaModFix amt="84000"/>
          </a:blip>
          <a:stretch>
            <a:fillRect/>
          </a:stretch>
        </p:blipFill>
        <p:spPr>
          <a:xfrm>
            <a:off x="3300012" y="1007175"/>
            <a:ext cx="2543975" cy="390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/>
        </p:nvSpPr>
        <p:spPr>
          <a:xfrm>
            <a:off x="6221725" y="327375"/>
            <a:ext cx="276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1"/>
          <p:cNvSpPr txBox="1"/>
          <p:nvPr>
            <p:ph type="title"/>
          </p:nvPr>
        </p:nvSpPr>
        <p:spPr>
          <a:xfrm>
            <a:off x="311700" y="24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Related Literature</a:t>
            </a:r>
            <a:endParaRPr/>
          </a:p>
        </p:txBody>
      </p:sp>
      <p:sp>
        <p:nvSpPr>
          <p:cNvPr id="139" name="Google Shape;139;p21"/>
          <p:cNvSpPr txBox="1"/>
          <p:nvPr/>
        </p:nvSpPr>
        <p:spPr>
          <a:xfrm>
            <a:off x="244200" y="3272825"/>
            <a:ext cx="82920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graphicFrame>
        <p:nvGraphicFramePr>
          <p:cNvPr id="140" name="Google Shape;140;p21"/>
          <p:cNvGraphicFramePr/>
          <p:nvPr/>
        </p:nvGraphicFramePr>
        <p:xfrm>
          <a:off x="391313" y="101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{CBA435B3-7855-44BE-98F1-BB76010E6DEB}</a:tableStyleId>
              </a:tblPr>
              <a:tblGrid>
                <a:gridCol w="4013425"/>
                <a:gridCol w="43479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>
                          <a:solidFill>
                            <a:schemeClr val="dk1"/>
                          </a:solidFill>
                          <a:highlight>
                            <a:srgbClr val="FCFCFC"/>
                          </a:highlight>
                        </a:rPr>
                        <a:t>Authors</a:t>
                      </a:r>
                      <a:endParaRPr b="1" sz="1900">
                        <a:solidFill>
                          <a:schemeClr val="dk1"/>
                        </a:solidFill>
                        <a:highlight>
                          <a:srgbClr val="FCFCFC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/>
                        <a:t>Point of Interest</a:t>
                      </a:r>
                      <a:endParaRPr b="1" sz="19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800">
                          <a:solidFill>
                            <a:schemeClr val="dk1"/>
                          </a:solidFill>
                          <a:highlight>
                            <a:srgbClr val="FCFCFC"/>
                          </a:highlight>
                        </a:rPr>
                        <a:t>Aphiwongsophon &amp; Chongstitvatana, 2018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Naive Bayes 97% accurate !?!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Khan et al., 2021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Benchmarking various algorithms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Conroy et al, 2015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Difficult to identify through content alone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Della Vedova et al., 2018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Use tweeter’s details + tweet’s content</a:t>
                      </a:r>
                      <a:endParaRPr sz="1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